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57" r:id="rId1"/>
    <p:sldMasterId id="2147483761" r:id="rId2"/>
    <p:sldMasterId id="2147483774" r:id="rId3"/>
  </p:sldMasterIdLst>
  <p:notesMasterIdLst>
    <p:notesMasterId r:id="rId11"/>
  </p:notesMasterIdLst>
  <p:handoutMasterIdLst>
    <p:handoutMasterId r:id="rId12"/>
  </p:handoutMasterIdLst>
  <p:sldIdLst>
    <p:sldId id="300" r:id="rId4"/>
    <p:sldId id="266" r:id="rId5"/>
    <p:sldId id="329" r:id="rId6"/>
    <p:sldId id="330" r:id="rId7"/>
    <p:sldId id="331" r:id="rId8"/>
    <p:sldId id="332" r:id="rId9"/>
    <p:sldId id="328" r:id="rId10"/>
  </p:sldIdLst>
  <p:sldSz cx="9144000" cy="6858000" type="screen4x3"/>
  <p:notesSz cx="6858000" cy="9144000"/>
  <p:embeddedFontLst>
    <p:embeddedFont>
      <p:font typeface="ＭＳ Ｐゴシック" panose="020B0600070205080204" pitchFamily="34" charset="-128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Bold" panose="020F0702030404030204" pitchFamily="34" charset="0"/>
      <p:bold r:id="rId18"/>
    </p:embeddedFont>
  </p:embeddedFontLst>
  <p:defaultTextStyle>
    <a:defPPr>
      <a:defRPr lang="en-US"/>
    </a:defPPr>
    <a:lvl1pPr marL="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1pPr>
    <a:lvl2pPr marL="20734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2pPr>
    <a:lvl3pPr marL="41468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3pPr>
    <a:lvl4pPr marL="62202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4pPr>
    <a:lvl5pPr marL="82936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5pPr>
    <a:lvl6pPr marL="103670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6pPr>
    <a:lvl7pPr marL="124404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7pPr>
    <a:lvl8pPr marL="145138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8pPr>
    <a:lvl9pPr marL="1658722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69AF"/>
    <a:srgbClr val="1E4696"/>
    <a:srgbClr val="64378C"/>
    <a:srgbClr val="8C2D82"/>
    <a:srgbClr val="288732"/>
    <a:srgbClr val="198282"/>
    <a:srgbClr val="D72305"/>
    <a:srgbClr val="E63214"/>
    <a:srgbClr val="E6322A"/>
    <a:srgbClr val="DC3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9" autoAdjust="0"/>
    <p:restoredTop sz="96272"/>
  </p:normalViewPr>
  <p:slideViewPr>
    <p:cSldViewPr snapToObjects="1">
      <p:cViewPr varScale="1">
        <p:scale>
          <a:sx n="76" d="100"/>
          <a:sy n="76" d="100"/>
        </p:scale>
        <p:origin x="54" y="10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25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58" d="100"/>
          <a:sy n="158" d="100"/>
        </p:scale>
        <p:origin x="463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20189E0-1142-8C4C-AC05-A6F1DE011E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F4CE7F-CDCE-EE4B-955F-AE4E1EB583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___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DB3329-1A24-D24D-9859-E4E4B55EE0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54127-12EF-BA4F-9E35-EAAA8A86B44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417964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4715C-4C9D-C34B-8BC0-18CDA7BF2D80}" type="datetime1">
              <a:rPr lang="de-DE" smtClean="0"/>
              <a:pPr/>
              <a:t>14.06.2023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___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FB68A-13DA-DB4F-867D-DB048D314C2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90704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1pPr>
    <a:lvl2pPr marL="20734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2pPr>
    <a:lvl3pPr marL="41468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3pPr>
    <a:lvl4pPr marL="62202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4pPr>
    <a:lvl5pPr marL="82936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5pPr>
    <a:lvl6pPr marL="103670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6pPr>
    <a:lvl7pPr marL="124404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7pPr>
    <a:lvl8pPr marL="145138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8pPr>
    <a:lvl9pPr marL="1658722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14.06.2023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2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14.06.2023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4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14.06.2023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882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14.06.2023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2790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F4715C-4C9D-C34B-8BC0-18CDA7BF2D80}" type="datetime1">
              <a:rPr lang="de-DE" smtClean="0"/>
              <a:pPr/>
              <a:t>14.06.2023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___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952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8"/>
            <a:ext cx="9144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407552" y="4065509"/>
            <a:ext cx="6017476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1548000"/>
            <a:ext cx="72009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8000" y="2065732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00" y="6560423"/>
            <a:ext cx="2453953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0847D42-EB4E-024C-8C93-33987B14E9A7}"/>
              </a:ext>
            </a:extLst>
          </p:cNvPr>
          <p:cNvSpPr txBox="1"/>
          <p:nvPr userDrawn="1"/>
        </p:nvSpPr>
        <p:spPr>
          <a:xfrm>
            <a:off x="1314450" y="661670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41811425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8"/>
            <a:ext cx="9144000" cy="41132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407552" y="4065509"/>
            <a:ext cx="6017476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1548000"/>
            <a:ext cx="72009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8000" y="2065732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0847D42-EB4E-024C-8C93-33987B14E9A7}"/>
              </a:ext>
            </a:extLst>
          </p:cNvPr>
          <p:cNvSpPr txBox="1"/>
          <p:nvPr userDrawn="1"/>
        </p:nvSpPr>
        <p:spPr>
          <a:xfrm>
            <a:off x="1314450" y="661670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6737728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3">
    <p:bg>
      <p:bgPr>
        <a:solidFill>
          <a:srgbClr val="288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8" y="1881000"/>
            <a:ext cx="72009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  <a:br>
              <a:rPr lang="de-DE" dirty="0"/>
            </a:br>
            <a:r>
              <a:rPr lang="de-DE" dirty="0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797601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680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68000" y="302305"/>
            <a:ext cx="1357200" cy="91499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00" y="6560423"/>
            <a:ext cx="2453953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9461E16-279D-1744-9CE2-E83CDFEADE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339" y="296863"/>
            <a:ext cx="1745007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031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8B33431B-8271-8345-8F10-FB5C8EFFDD5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267022" y="5473800"/>
            <a:ext cx="666000" cy="10908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9E261E3-4B38-4946-9952-2156BE62F9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7023" y="299812"/>
            <a:ext cx="665998" cy="448987"/>
          </a:xfrm>
          <a:prstGeom prst="rect">
            <a:avLst/>
          </a:prstGeom>
        </p:spPr>
      </p:pic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9959710A-9EB2-BF49-BB6D-45915352BA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337" y="1206000"/>
            <a:ext cx="7956551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6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6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DB7DCE38-46F7-A743-A10F-025ADB2E5C0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7338" y="306001"/>
            <a:ext cx="7956550" cy="84395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2314040-C944-8B4E-AD1A-3E45BD7F709D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147BDC6-C9A3-7F48-A6AF-28A7F5DE04C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0A2B81A-4FDB-244C-A3CB-319675C9FCD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9459853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18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920232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4388324" y="-285040"/>
            <a:ext cx="1237877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5D8FD54D-FB28-2844-87A5-3B98BA5C2AF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267022" y="5473800"/>
            <a:ext cx="666000" cy="10908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E856BAF-E6D4-C640-804F-4EB5EF19AE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7023" y="299812"/>
            <a:ext cx="665998" cy="448987"/>
          </a:xfrm>
          <a:prstGeom prst="rect">
            <a:avLst/>
          </a:prstGeom>
        </p:spPr>
      </p:pic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E3F86F2B-7B28-264E-A690-7F2C298154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337" y="1206001"/>
            <a:ext cx="7956551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6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6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350"/>
              </a:lnSpc>
              <a:spcBef>
                <a:spcPts val="350"/>
              </a:spcBef>
              <a:spcAft>
                <a:spcPts val="0"/>
              </a:spcAft>
              <a:buNone/>
              <a:defRPr sz="1134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11,3pt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46B8F941-0635-1C44-805C-3369478BAA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7338" y="306001"/>
            <a:ext cx="7956550" cy="84395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EFDF112-6120-B14F-8D16-9070EDA0FD91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3F7B3AD-F730-FB4F-8AB0-398508977B7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3CBF620-15AE-2B4C-ABB6-CDFD95DE506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9204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44" userDrawn="1">
          <p15:clr>
            <a:srgbClr val="FBAE40"/>
          </p15:clr>
        </p15:guide>
        <p15:guide id="2" pos="2608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7338" y="5886899"/>
            <a:ext cx="7947128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8A6D9D6-7933-9246-8006-A05C53D5A398}"/>
              </a:ext>
            </a:extLst>
          </p:cNvPr>
          <p:cNvSpPr/>
          <p:nvPr userDrawn="1"/>
        </p:nvSpPr>
        <p:spPr>
          <a:xfrm>
            <a:off x="287338" y="-206478"/>
            <a:ext cx="1800000" cy="47195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EE8591F-D1D9-734C-BDAB-65EA1201BAB5}"/>
              </a:ext>
            </a:extLst>
          </p:cNvPr>
          <p:cNvSpPr/>
          <p:nvPr userDrawn="1"/>
        </p:nvSpPr>
        <p:spPr>
          <a:xfrm>
            <a:off x="2340489" y="-206478"/>
            <a:ext cx="1800000" cy="47195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1AE61AA-5034-1746-AD39-90373C221D54}"/>
              </a:ext>
            </a:extLst>
          </p:cNvPr>
          <p:cNvSpPr/>
          <p:nvPr userDrawn="1"/>
        </p:nvSpPr>
        <p:spPr>
          <a:xfrm>
            <a:off x="4393640" y="-206478"/>
            <a:ext cx="1800000" cy="47195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55E93C8-A745-9241-B52E-722A8B03D150}"/>
              </a:ext>
            </a:extLst>
          </p:cNvPr>
          <p:cNvSpPr/>
          <p:nvPr userDrawn="1"/>
        </p:nvSpPr>
        <p:spPr>
          <a:xfrm>
            <a:off x="6434466" y="-206478"/>
            <a:ext cx="1800000" cy="47195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B253718B-7DBF-3C46-B784-2B154B722A9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7022" y="5473800"/>
            <a:ext cx="666000" cy="10908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F3A9D83-E88F-EE4F-BB6B-CE9209ECFA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7023" y="299812"/>
            <a:ext cx="665998" cy="448987"/>
          </a:xfrm>
          <a:prstGeom prst="rect">
            <a:avLst/>
          </a:prstGeom>
        </p:spPr>
      </p:pic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4DAD4FBB-ECC3-7947-B8F4-A8CF12F92F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7338" y="306001"/>
            <a:ext cx="7956550" cy="84395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EA343E9-A943-A943-8F1E-9BA4B8A62059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B77BBFB-F946-5543-B73F-09319528BB3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EFFE247-D39C-2644-9238-32D5F4B70F1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3318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187">
          <p15:clr>
            <a:srgbClr val="FBAE40"/>
          </p15:clr>
        </p15:guide>
        <p15:guide id="3" pos="2608">
          <p15:clr>
            <a:srgbClr val="FBAE40"/>
          </p15:clr>
        </p15:guide>
        <p15:guide id="4" pos="1474">
          <p15:clr>
            <a:srgbClr val="FBAE40"/>
          </p15:clr>
        </p15:guide>
        <p15:guide id="9" pos="2767">
          <p15:clr>
            <a:srgbClr val="FBAE40"/>
          </p15:clr>
        </p15:guide>
        <p15:guide id="10" pos="1315">
          <p15:clr>
            <a:srgbClr val="FBAE40"/>
          </p15:clr>
        </p15:guide>
        <p15:guide id="11" pos="3901">
          <p15:clr>
            <a:srgbClr val="FBAE40"/>
          </p15:clr>
        </p15:guide>
        <p15:guide id="12" pos="4059">
          <p15:clr>
            <a:srgbClr val="FBAE40"/>
          </p15:clr>
        </p15:guide>
        <p15:guide id="13" orient="horz" pos="377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7338" y="5886899"/>
            <a:ext cx="7956550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58A9F1F-9079-064E-AA43-017A7EA6895B}"/>
              </a:ext>
            </a:extLst>
          </p:cNvPr>
          <p:cNvSpPr/>
          <p:nvPr userDrawn="1"/>
        </p:nvSpPr>
        <p:spPr>
          <a:xfrm>
            <a:off x="280740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757B541-4EA8-8741-9EC2-38E39DB66FA0}"/>
              </a:ext>
            </a:extLst>
          </p:cNvPr>
          <p:cNvSpPr/>
          <p:nvPr userDrawn="1"/>
        </p:nvSpPr>
        <p:spPr>
          <a:xfrm>
            <a:off x="1922339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0FD0E3D-3D75-D045-8F82-94A22D3132B7}"/>
              </a:ext>
            </a:extLst>
          </p:cNvPr>
          <p:cNvSpPr/>
          <p:nvPr userDrawn="1"/>
        </p:nvSpPr>
        <p:spPr>
          <a:xfrm>
            <a:off x="3563938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C479432-1C8B-C545-B386-12AC6B48FB51}"/>
              </a:ext>
            </a:extLst>
          </p:cNvPr>
          <p:cNvSpPr/>
          <p:nvPr userDrawn="1"/>
        </p:nvSpPr>
        <p:spPr>
          <a:xfrm>
            <a:off x="5205537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4468BAB-D79C-0F48-B46B-9714C45F3158}"/>
              </a:ext>
            </a:extLst>
          </p:cNvPr>
          <p:cNvSpPr/>
          <p:nvPr userDrawn="1"/>
        </p:nvSpPr>
        <p:spPr>
          <a:xfrm>
            <a:off x="6847690" y="-403174"/>
            <a:ext cx="1396198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56F86A6E-9881-B941-8413-E8B539E79C4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7022" y="5473800"/>
            <a:ext cx="666000" cy="10908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A2ED534-8123-014E-91E1-FCA941DC01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7023" y="299812"/>
            <a:ext cx="665998" cy="448987"/>
          </a:xfrm>
          <a:prstGeom prst="rect">
            <a:avLst/>
          </a:prstGeom>
        </p:spPr>
      </p:pic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66E74E88-1C1B-124C-90B3-42568E5CEF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7338" y="306001"/>
            <a:ext cx="7956550" cy="84395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611652E-DF0D-AA40-A219-89FD18062791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4E28CDE-6C95-7D45-BBBC-CBC770CA95BD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A85A9B4-204F-D14B-BC9D-F52B006594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48981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187">
          <p15:clr>
            <a:srgbClr val="FBAE40"/>
          </p15:clr>
        </p15:guide>
        <p15:guide id="3" pos="2086">
          <p15:clr>
            <a:srgbClr val="FBAE40"/>
          </p15:clr>
        </p15:guide>
        <p15:guide id="4" pos="1202">
          <p15:clr>
            <a:srgbClr val="FBAE40"/>
          </p15:clr>
        </p15:guide>
        <p15:guide id="9" pos="3129">
          <p15:clr>
            <a:srgbClr val="FBAE40"/>
          </p15:clr>
        </p15:guide>
        <p15:guide id="10" pos="1043">
          <p15:clr>
            <a:srgbClr val="FBAE40"/>
          </p15:clr>
        </p15:guide>
        <p15:guide id="11" pos="4150">
          <p15:clr>
            <a:srgbClr val="FBAE40"/>
          </p15:clr>
        </p15:guide>
        <p15:guide id="12" pos="4309">
          <p15:clr>
            <a:srgbClr val="FBAE40"/>
          </p15:clr>
        </p15:guide>
        <p15:guide id="13" pos="2245">
          <p15:clr>
            <a:srgbClr val="FBAE40"/>
          </p15:clr>
        </p15:guide>
        <p15:guide id="14" pos="3288">
          <p15:clr>
            <a:srgbClr val="FBAE40"/>
          </p15:clr>
        </p15:guide>
        <p15:guide id="15" orient="horz" pos="377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3"/>
            <a:ext cx="9144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3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63916" y="399917"/>
            <a:ext cx="1301173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0042788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6385020"/>
            <a:ext cx="6760023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1767484" y="6527464"/>
            <a:ext cx="1436978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8000" y="1198800"/>
            <a:ext cx="1355294" cy="222568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726F69D-CB10-AD46-9A73-58118E5317B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2776" y="296875"/>
            <a:ext cx="1355796" cy="9140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A1E52B2-9D21-9E44-9CCF-357E0416D87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7339" y="296864"/>
            <a:ext cx="1746176" cy="97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208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ENDE_V2">
    <p:bg>
      <p:bgPr>
        <a:solidFill>
          <a:srgbClr val="288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9973662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0042788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72000"/>
            <a:ext cx="6760023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680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68000" y="302305"/>
            <a:ext cx="1357200" cy="9149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937A45B-C77C-F94C-8B2B-2F9747EE24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339" y="296863"/>
            <a:ext cx="1745007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86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2FADD67-E4F8-6547-ADD5-C8FC5EC3EDF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2776" y="296875"/>
            <a:ext cx="1355796" cy="9140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27F51B3-09A5-494F-ACCD-29C00925B5E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7339" y="296864"/>
            <a:ext cx="1746176" cy="97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0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868" r:id="rId2"/>
    <p:sldLayoutId id="2147483760" r:id="rId3"/>
  </p:sldLayoutIdLst>
  <p:hf hdr="0" dt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87">
          <p15:clr>
            <a:srgbClr val="F26B43"/>
          </p15:clr>
        </p15:guide>
        <p15:guide id="5" pos="181">
          <p15:clr>
            <a:srgbClr val="F26B43"/>
          </p15:clr>
        </p15:guide>
        <p15:guide id="6" pos="5579">
          <p15:clr>
            <a:srgbClr val="F26B43"/>
          </p15:clr>
        </p15:guide>
        <p15:guide id="7" pos="4717">
          <p15:clr>
            <a:srgbClr val="F26B43"/>
          </p15:clr>
        </p15:guide>
        <p15:guide id="10" pos="4830">
          <p15:clr>
            <a:srgbClr val="F26B43"/>
          </p15:clr>
        </p15:guide>
        <p15:guide id="11" orient="horz" pos="4042">
          <p15:clr>
            <a:srgbClr val="F26B43"/>
          </p15:clr>
        </p15:guide>
        <p15:guide id="12" orient="horz" pos="4197">
          <p15:clr>
            <a:srgbClr val="F26B43"/>
          </p15:clr>
        </p15:guide>
        <p15:guide id="14" orient="horz" pos="43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287338" y="6996029"/>
            <a:ext cx="1237877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6ADB6786-40DA-8E4B-B4FD-F37956E44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7338" y="6460001"/>
            <a:ext cx="3086100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71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8E58DFD4-461F-434A-812A-AB41A30AF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238" y="6237908"/>
            <a:ext cx="7950650" cy="104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70">
                <a:solidFill>
                  <a:schemeClr val="bg2"/>
                </a:solidFill>
              </a:defRPr>
            </a:lvl1pPr>
          </a:lstStyle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200D815-CB73-4140-85E7-7C4653014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7338" y="6347912"/>
            <a:ext cx="3086100" cy="97976"/>
          </a:xfrm>
          <a:prstGeom prst="rect">
            <a:avLst/>
          </a:prstGeom>
        </p:spPr>
        <p:txBody>
          <a:bodyPr lIns="0" tIns="0" rIns="0" bIns="0"/>
          <a:lstStyle>
            <a:lvl1pPr>
              <a:defRPr sz="770">
                <a:solidFill>
                  <a:schemeClr val="bg2"/>
                </a:solidFill>
              </a:defRPr>
            </a:lvl1pPr>
          </a:lstStyle>
          <a:p>
            <a:r>
              <a:rPr lang="de-DE"/>
              <a:t>20. Januar 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597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6" r:id="rId3"/>
    <p:sldLayoutId id="2147483767" r:id="rId4"/>
  </p:sldLayoutIdLst>
  <p:hf hdr="0" dt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orient="horz" pos="3929">
          <p15:clr>
            <a:srgbClr val="F26B43"/>
          </p15:clr>
        </p15:guide>
        <p15:guide id="5" pos="181">
          <p15:clr>
            <a:srgbClr val="F26B43"/>
          </p15:clr>
        </p15:guide>
        <p15:guide id="6" pos="5579">
          <p15:clr>
            <a:srgbClr val="F26B43"/>
          </p15:clr>
        </p15:guide>
        <p15:guide id="7" orient="horz" pos="4133">
          <p15:clr>
            <a:srgbClr val="F26B43"/>
          </p15:clr>
        </p15:guide>
        <p15:guide id="11" orient="horz" pos="3657">
          <p15:clr>
            <a:srgbClr val="F26B43"/>
          </p15:clr>
        </p15:guide>
        <p15:guide id="13" pos="519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88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5" r:id="rId2"/>
  </p:sldLayoutIdLst>
  <p:hf hdr="0" dt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1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pos="5579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orient="horz" pos="118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82BA9CB-05A0-A64F-868B-1D6431C098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4" y="3847568"/>
            <a:ext cx="7200900" cy="1093600"/>
          </a:xfrm>
        </p:spPr>
        <p:txBody>
          <a:bodyPr/>
          <a:lstStyle/>
          <a:p>
            <a:pPr algn="ctr"/>
            <a:r>
              <a:rPr lang="de-DE" b="1" dirty="0">
                <a:solidFill>
                  <a:srgbClr val="00B050"/>
                </a:solidFill>
              </a:rPr>
              <a:t>Algorithmen und Datenstrukturen</a:t>
            </a:r>
          </a:p>
          <a:p>
            <a:pPr algn="ctr"/>
            <a:endParaRPr lang="de-DE" sz="3600" dirty="0">
              <a:solidFill>
                <a:srgbClr val="00B050"/>
              </a:solidFill>
            </a:endParaRPr>
          </a:p>
          <a:p>
            <a:pPr algn="ctr"/>
            <a:r>
              <a:rPr lang="de-DE" sz="3600" dirty="0">
                <a:solidFill>
                  <a:srgbClr val="00B050"/>
                </a:solidFill>
              </a:rPr>
              <a:t>Car </a:t>
            </a:r>
            <a:r>
              <a:rPr lang="de-DE" sz="3600" dirty="0" err="1">
                <a:solidFill>
                  <a:srgbClr val="00B050"/>
                </a:solidFill>
              </a:rPr>
              <a:t>Activation</a:t>
            </a:r>
            <a:r>
              <a:rPr lang="de-DE" sz="3600" dirty="0">
                <a:solidFill>
                  <a:srgbClr val="00B050"/>
                </a:solidFill>
              </a:rPr>
              <a:t> – Sprints</a:t>
            </a:r>
          </a:p>
          <a:p>
            <a:pPr algn="ctr"/>
            <a:r>
              <a:rPr lang="de-DE" sz="2000" dirty="0">
                <a:solidFill>
                  <a:srgbClr val="00B050"/>
                </a:solidFill>
              </a:rPr>
              <a:t>Sommersemester 2023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469BA0E-366F-474C-A8D0-9D64441811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B19E4E-2664-473F-948D-3D1691B3D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Kevin Schuster</a:t>
            </a:r>
          </a:p>
        </p:txBody>
      </p:sp>
    </p:spTree>
    <p:extLst>
      <p:ext uri="{BB962C8B-B14F-4D97-AF65-F5344CB8AC3E}">
        <p14:creationId xmlns:p14="http://schemas.microsoft.com/office/powerpoint/2010/main" val="1276080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2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l" defTabSz="9144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Car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Sprints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Sprint 1</a:t>
            </a:r>
          </a:p>
          <a:p>
            <a:pPr marR="0" lvl="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DE00DE8A-D73D-4031-832C-6A01F4B54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563074"/>
              </p:ext>
            </p:extLst>
          </p:nvPr>
        </p:nvGraphicFramePr>
        <p:xfrm>
          <a:off x="755576" y="2154833"/>
          <a:ext cx="7200801" cy="3235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7206">
                  <a:extLst>
                    <a:ext uri="{9D8B030D-6E8A-4147-A177-3AD203B41FA5}">
                      <a16:colId xmlns:a16="http://schemas.microsoft.com/office/drawing/2014/main" val="1615181425"/>
                    </a:ext>
                  </a:extLst>
                </a:gridCol>
                <a:gridCol w="3426187">
                  <a:extLst>
                    <a:ext uri="{9D8B030D-6E8A-4147-A177-3AD203B41FA5}">
                      <a16:colId xmlns:a16="http://schemas.microsoft.com/office/drawing/2014/main" val="1853681480"/>
                    </a:ext>
                  </a:extLst>
                </a:gridCol>
                <a:gridCol w="1923311">
                  <a:extLst>
                    <a:ext uri="{9D8B030D-6E8A-4147-A177-3AD203B41FA5}">
                      <a16:colId xmlns:a16="http://schemas.microsoft.com/office/drawing/2014/main" val="3432122061"/>
                    </a:ext>
                  </a:extLst>
                </a:gridCol>
                <a:gridCol w="864097">
                  <a:extLst>
                    <a:ext uri="{9D8B030D-6E8A-4147-A177-3AD203B41FA5}">
                      <a16:colId xmlns:a16="http://schemas.microsoft.com/office/drawing/2014/main" val="2256345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Item/Task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Titel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Entwickler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Done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5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PBI 3 /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Integration k7scan1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X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8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PBI 4 /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Bestimmung Codierung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18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PBI 4 /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Wahrscheinlichkeiten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06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PBI 4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Integration k5huff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X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75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40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466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854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1654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3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l" defTabSz="9144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Car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Sprints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Sprint 2</a:t>
            </a:r>
          </a:p>
          <a:p>
            <a:pPr marR="0" lvl="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DE00DE8A-D73D-4031-832C-6A01F4B54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722590"/>
              </p:ext>
            </p:extLst>
          </p:nvPr>
        </p:nvGraphicFramePr>
        <p:xfrm>
          <a:off x="755576" y="2154833"/>
          <a:ext cx="7200801" cy="3134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7206">
                  <a:extLst>
                    <a:ext uri="{9D8B030D-6E8A-4147-A177-3AD203B41FA5}">
                      <a16:colId xmlns:a16="http://schemas.microsoft.com/office/drawing/2014/main" val="1615181425"/>
                    </a:ext>
                  </a:extLst>
                </a:gridCol>
                <a:gridCol w="3426187">
                  <a:extLst>
                    <a:ext uri="{9D8B030D-6E8A-4147-A177-3AD203B41FA5}">
                      <a16:colId xmlns:a16="http://schemas.microsoft.com/office/drawing/2014/main" val="1853681480"/>
                    </a:ext>
                  </a:extLst>
                </a:gridCol>
                <a:gridCol w="1923311">
                  <a:extLst>
                    <a:ext uri="{9D8B030D-6E8A-4147-A177-3AD203B41FA5}">
                      <a16:colId xmlns:a16="http://schemas.microsoft.com/office/drawing/2014/main" val="3432122061"/>
                    </a:ext>
                  </a:extLst>
                </a:gridCol>
                <a:gridCol w="864097">
                  <a:extLst>
                    <a:ext uri="{9D8B030D-6E8A-4147-A177-3AD203B41FA5}">
                      <a16:colId xmlns:a16="http://schemas.microsoft.com/office/drawing/2014/main" val="2256345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Item/Task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Titel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Entwickler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Done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5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PBI 3 / 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ja-JP" sz="1800" dirty="0" smtClean="0">
                          <a:ea typeface="ＭＳ Ｐゴシック" panose="020B0600070205080204" pitchFamily="34" charset="-128"/>
                        </a:rPr>
                        <a:t>Lex. Analyse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Cedric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X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8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PBI 4 /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Bestimmung Codierung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Kjell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X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18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PBI 4 /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Wahrscheinlichkeiten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X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06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PBI 4 / 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ja-JP" sz="1800" dirty="0" smtClean="0">
                          <a:ea typeface="ＭＳ Ｐゴシック" panose="020B0600070205080204" pitchFamily="34" charset="-128"/>
                        </a:rPr>
                        <a:t>Festlegung Signal-Codierung für </a:t>
                      </a:r>
                      <a:r>
                        <a:rPr lang="de-DE" altLang="ja-JP" sz="1800" dirty="0" err="1" smtClean="0">
                          <a:ea typeface="ＭＳ Ｐゴシック" panose="020B0600070205080204" pitchFamily="34" charset="-128"/>
                        </a:rPr>
                        <a:t>Huffmann</a:t>
                      </a:r>
                      <a:r>
                        <a:rPr lang="de-DE" altLang="ja-JP" sz="1800" dirty="0" smtClean="0">
                          <a:ea typeface="ＭＳ Ｐゴシック" panose="020B0600070205080204" pitchFamily="34" charset="-128"/>
                        </a:rPr>
                        <a:t>-Algorithmus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Kjell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X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75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40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466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2536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4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l" defTabSz="9144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Car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Sprints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Sprint 3</a:t>
            </a: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DE00DE8A-D73D-4031-832C-6A01F4B54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880766"/>
              </p:ext>
            </p:extLst>
          </p:nvPr>
        </p:nvGraphicFramePr>
        <p:xfrm>
          <a:off x="755576" y="2154833"/>
          <a:ext cx="7200801" cy="3134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7206">
                  <a:extLst>
                    <a:ext uri="{9D8B030D-6E8A-4147-A177-3AD203B41FA5}">
                      <a16:colId xmlns:a16="http://schemas.microsoft.com/office/drawing/2014/main" val="1615181425"/>
                    </a:ext>
                  </a:extLst>
                </a:gridCol>
                <a:gridCol w="3426187">
                  <a:extLst>
                    <a:ext uri="{9D8B030D-6E8A-4147-A177-3AD203B41FA5}">
                      <a16:colId xmlns:a16="http://schemas.microsoft.com/office/drawing/2014/main" val="1853681480"/>
                    </a:ext>
                  </a:extLst>
                </a:gridCol>
                <a:gridCol w="1923311">
                  <a:extLst>
                    <a:ext uri="{9D8B030D-6E8A-4147-A177-3AD203B41FA5}">
                      <a16:colId xmlns:a16="http://schemas.microsoft.com/office/drawing/2014/main" val="3432122061"/>
                    </a:ext>
                  </a:extLst>
                </a:gridCol>
                <a:gridCol w="864097">
                  <a:extLst>
                    <a:ext uri="{9D8B030D-6E8A-4147-A177-3AD203B41FA5}">
                      <a16:colId xmlns:a16="http://schemas.microsoft.com/office/drawing/2014/main" val="2256345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Item/Task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Titel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Entwickler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Done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5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PBI </a:t>
                      </a:r>
                      <a:r>
                        <a:rPr lang="de-DE" baseline="0" dirty="0" smtClean="0"/>
                        <a:t>3 / 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Gültigkeitsprüfung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Cedric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8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PBI 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Ausgabe des </a:t>
                      </a:r>
                      <a:r>
                        <a:rPr lang="de-DE" dirty="0" err="1" smtClean="0"/>
                        <a:t>Huffmann</a:t>
                      </a:r>
                      <a:r>
                        <a:rPr lang="de-DE" dirty="0" smtClean="0"/>
                        <a:t>-Baums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Kjell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18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PBI 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Ausgabe des Verifizierungsergebnisses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Cedric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06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75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40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466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344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5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l" defTabSz="9144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Car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Sprints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Sprint 4</a:t>
            </a:r>
          </a:p>
          <a:p>
            <a:pPr marR="0" lvl="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DE00DE8A-D73D-4031-832C-6A01F4B54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728277"/>
              </p:ext>
            </p:extLst>
          </p:nvPr>
        </p:nvGraphicFramePr>
        <p:xfrm>
          <a:off x="755576" y="2154833"/>
          <a:ext cx="7200801" cy="3134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7206">
                  <a:extLst>
                    <a:ext uri="{9D8B030D-6E8A-4147-A177-3AD203B41FA5}">
                      <a16:colId xmlns:a16="http://schemas.microsoft.com/office/drawing/2014/main" val="1615181425"/>
                    </a:ext>
                  </a:extLst>
                </a:gridCol>
                <a:gridCol w="3426187">
                  <a:extLst>
                    <a:ext uri="{9D8B030D-6E8A-4147-A177-3AD203B41FA5}">
                      <a16:colId xmlns:a16="http://schemas.microsoft.com/office/drawing/2014/main" val="1853681480"/>
                    </a:ext>
                  </a:extLst>
                </a:gridCol>
                <a:gridCol w="1923311">
                  <a:extLst>
                    <a:ext uri="{9D8B030D-6E8A-4147-A177-3AD203B41FA5}">
                      <a16:colId xmlns:a16="http://schemas.microsoft.com/office/drawing/2014/main" val="3432122061"/>
                    </a:ext>
                  </a:extLst>
                </a:gridCol>
                <a:gridCol w="864097">
                  <a:extLst>
                    <a:ext uri="{9D8B030D-6E8A-4147-A177-3AD203B41FA5}">
                      <a16:colId xmlns:a16="http://schemas.microsoft.com/office/drawing/2014/main" val="2256345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Item/Task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Titel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Entwickler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Done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5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PBI 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Design </a:t>
                      </a:r>
                      <a:r>
                        <a:rPr lang="de-DE" dirty="0" err="1" smtClean="0"/>
                        <a:t>Specification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8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PBI 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Projektpräsentation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18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PBI</a:t>
                      </a:r>
                      <a:r>
                        <a:rPr lang="de-DE" baseline="0" dirty="0" smtClean="0"/>
                        <a:t> 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Kundenfreundliche Konsolenausgabe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06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75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40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466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95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00C2D22-2874-4060-83EE-CA37B245C1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0C97CD94-F741-1D47-9A91-C7F8FA2AAB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7338" y="116632"/>
            <a:ext cx="7956550" cy="84395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400" dirty="0"/>
              <a:t>Fakultät für Elektro- und Informationstechnik</a:t>
            </a:r>
          </a:p>
          <a:p>
            <a:pPr>
              <a:spcBef>
                <a:spcPts val="0"/>
              </a:spcBef>
            </a:pPr>
            <a:r>
              <a:rPr lang="de-DE" sz="2400" dirty="0"/>
              <a:t>Algorithmen und Datenstrukturen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3005BA2-ABF8-0A46-8B15-84F2660EFA6C}" type="slidenum">
              <a:rPr lang="de-DE" sz="1000" smtClean="0"/>
              <a:pPr/>
              <a:t>6</a:t>
            </a:fld>
            <a:endParaRPr lang="de-DE" sz="10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sz="1100" dirty="0"/>
              <a:t>Hochschule Karlsruhe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251520" y="960589"/>
            <a:ext cx="7979685" cy="4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marR="0" lvl="0" indent="0" algn="l" defTabSz="9144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Car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Activation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Sprints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251520" y="1700808"/>
            <a:ext cx="8015502" cy="37530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03200" marR="0" lvl="0" indent="-2032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lang="de-DE" altLang="ja-JP" sz="1800" b="1" dirty="0">
                <a:ea typeface="ＭＳ Ｐゴシック" panose="020B0600070205080204" pitchFamily="34" charset="-128"/>
              </a:rPr>
              <a:t>Sprint 5</a:t>
            </a:r>
          </a:p>
          <a:p>
            <a:pPr marR="0" lvl="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342900" marR="0" lvl="0" indent="-342900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203200" algn="l"/>
                <a:tab pos="2452688" algn="l"/>
                <a:tab pos="3271838" algn="l"/>
              </a:tabLst>
              <a:defRPr/>
            </a:pPr>
            <a:endParaRPr lang="de-DE" altLang="ja-JP" sz="1800" dirty="0">
              <a:ea typeface="ＭＳ Ｐゴシック" panose="020B0600070205080204" pitchFamily="34" charset="-128"/>
            </a:endParaRPr>
          </a:p>
          <a:p>
            <a:pPr marL="203200" marR="0" lvl="0" indent="-203200" algn="ctr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endParaRPr kumimoji="0" lang="de-DE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  <a:p>
            <a:pPr marL="203200" marR="0" lvl="0" indent="-203200" algn="l" defTabSz="914454" rtl="0" eaLnBrk="1" fontAlgn="auto" latinLnBrk="0" hangingPunct="1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452688" algn="l"/>
                <a:tab pos="3271838" algn="l"/>
              </a:tabLst>
              <a:defRPr/>
            </a:pPr>
            <a:r>
              <a:rPr kumimoji="0" lang="de-DE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DE00DE8A-D73D-4031-832C-6A01F4B54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5576" y="2154833"/>
          <a:ext cx="7200801" cy="3235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7206">
                  <a:extLst>
                    <a:ext uri="{9D8B030D-6E8A-4147-A177-3AD203B41FA5}">
                      <a16:colId xmlns:a16="http://schemas.microsoft.com/office/drawing/2014/main" val="1615181425"/>
                    </a:ext>
                  </a:extLst>
                </a:gridCol>
                <a:gridCol w="3426187">
                  <a:extLst>
                    <a:ext uri="{9D8B030D-6E8A-4147-A177-3AD203B41FA5}">
                      <a16:colId xmlns:a16="http://schemas.microsoft.com/office/drawing/2014/main" val="1853681480"/>
                    </a:ext>
                  </a:extLst>
                </a:gridCol>
                <a:gridCol w="1923311">
                  <a:extLst>
                    <a:ext uri="{9D8B030D-6E8A-4147-A177-3AD203B41FA5}">
                      <a16:colId xmlns:a16="http://schemas.microsoft.com/office/drawing/2014/main" val="3432122061"/>
                    </a:ext>
                  </a:extLst>
                </a:gridCol>
                <a:gridCol w="864097">
                  <a:extLst>
                    <a:ext uri="{9D8B030D-6E8A-4147-A177-3AD203B41FA5}">
                      <a16:colId xmlns:a16="http://schemas.microsoft.com/office/drawing/2014/main" val="2256345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Item/Task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Titel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Entwickler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Done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5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8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18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06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75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40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466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854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6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D89C87E-ADA8-764F-8FE8-B8B6EEEC7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15FFF7D-559E-4A6B-8D3F-5B3728C9E2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966916023"/>
      </p:ext>
    </p:extLst>
  </p:cSld>
  <p:clrMapOvr>
    <a:masterClrMapping/>
  </p:clrMapOvr>
</p:sld>
</file>

<file path=ppt/theme/theme1.xml><?xml version="1.0" encoding="utf-8"?>
<a:theme xmlns:a="http://schemas.openxmlformats.org/drawingml/2006/main" name="EIT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2.xml><?xml version="1.0" encoding="utf-8"?>
<a:theme xmlns:a="http://schemas.openxmlformats.org/drawingml/2006/main" name="EIT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GT Pressura Light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3.xml><?xml version="1.0" encoding="utf-8"?>
<a:theme xmlns:a="http://schemas.openxmlformats.org/drawingml/2006/main" name="EIT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 Cover</Template>
  <TotalTime>0</TotalTime>
  <Words>229</Words>
  <Application>Microsoft Office PowerPoint</Application>
  <PresentationFormat>Bildschirmpräsentation (4:3)</PresentationFormat>
  <Paragraphs>140</Paragraphs>
  <Slides>7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7</vt:i4>
      </vt:variant>
    </vt:vector>
  </HeadingPairs>
  <TitlesOfParts>
    <vt:vector size="14" baseType="lpstr">
      <vt:lpstr>ＭＳ Ｐゴシック</vt:lpstr>
      <vt:lpstr>Calibri</vt:lpstr>
      <vt:lpstr>Arial</vt:lpstr>
      <vt:lpstr>Calibri Bold</vt:lpstr>
      <vt:lpstr>EIT_Präsentation // Cover</vt:lpstr>
      <vt:lpstr>EIT_Präsentation // Inhalt</vt:lpstr>
      <vt:lpstr>EIT_Präsentation // ENDE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Verena Thaller</dc:creator>
  <cp:lastModifiedBy>Cedric Wirbs</cp:lastModifiedBy>
  <cp:revision>218</cp:revision>
  <cp:lastPrinted>2020-09-16T09:23:03Z</cp:lastPrinted>
  <dcterms:created xsi:type="dcterms:W3CDTF">2020-05-26T08:20:17Z</dcterms:created>
  <dcterms:modified xsi:type="dcterms:W3CDTF">2023-06-14T13:45:11Z</dcterms:modified>
</cp:coreProperties>
</file>